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56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1F1D9-4F15-442D-8B85-2A7A86BBED84}" type="datetimeFigureOut">
              <a:rPr lang="it-IT" smtClean="0"/>
              <a:pPr/>
              <a:t>01/12/2022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B52C7-165E-44BA-9702-5F00584B9D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245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01/12/2022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it-IT" dirty="0"/>
              <a:t>Competenze trasversali 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457200" y="857232"/>
            <a:ext cx="4040188" cy="785817"/>
          </a:xfrm>
        </p:spPr>
        <p:txBody>
          <a:bodyPr>
            <a:normAutofit fontScale="40000" lnSpcReduction="20000"/>
          </a:bodyPr>
          <a:lstStyle/>
          <a:p>
            <a:r>
              <a:rPr lang="it-IT" sz="5000" dirty="0"/>
              <a:t>    CHIAVE UNIONE EUROPEA </a:t>
            </a:r>
          </a:p>
          <a:p>
            <a:endParaRPr lang="it-IT" sz="1600" dirty="0"/>
          </a:p>
          <a:p>
            <a:r>
              <a:rPr lang="it-IT" sz="1600" dirty="0"/>
              <a:t> </a:t>
            </a:r>
            <a:r>
              <a:rPr lang="it-IT" sz="2900" dirty="0"/>
              <a:t>(Gazzetta ufficiale dell’Unione europea del 30.12.2006, L. 394/10-18</a:t>
            </a:r>
            <a:r>
              <a:rPr lang="it-IT" sz="1600" dirty="0"/>
              <a:t>)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half" idx="2"/>
          </p:nvPr>
        </p:nvSpPr>
        <p:spPr>
          <a:xfrm>
            <a:off x="500034" y="1714488"/>
            <a:ext cx="4040188" cy="452279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t-IT" dirty="0"/>
              <a:t>comunicazione nella madre lingua;</a:t>
            </a:r>
          </a:p>
          <a:p>
            <a:pPr lvl="0"/>
            <a:r>
              <a:rPr lang="it-IT" dirty="0"/>
              <a:t>comunicazione nelle lingue straniere;</a:t>
            </a:r>
          </a:p>
          <a:p>
            <a:pPr lvl="0"/>
            <a:r>
              <a:rPr lang="it-IT" dirty="0"/>
              <a:t>competenza matematica e competenze di base in scienza e tecnologia;</a:t>
            </a:r>
          </a:p>
          <a:p>
            <a:pPr lvl="0"/>
            <a:r>
              <a:rPr lang="it-IT" dirty="0"/>
              <a:t>competenza digitale;</a:t>
            </a:r>
          </a:p>
          <a:p>
            <a:pPr lvl="0"/>
            <a:r>
              <a:rPr lang="it-IT" dirty="0"/>
              <a:t>imparare ad imparare;</a:t>
            </a:r>
          </a:p>
          <a:p>
            <a:pPr lvl="0"/>
            <a:r>
              <a:rPr lang="it-IT" dirty="0"/>
              <a:t>competenze sociali e civiche;</a:t>
            </a:r>
          </a:p>
          <a:p>
            <a:pPr lvl="0"/>
            <a:r>
              <a:rPr lang="it-IT" dirty="0"/>
              <a:t>spirito d’iniziativa e imprenditorialità;</a:t>
            </a:r>
          </a:p>
          <a:p>
            <a:r>
              <a:rPr lang="it-IT" dirty="0"/>
              <a:t>consapevolezza ed espressione culturale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3"/>
          </p:nvPr>
        </p:nvSpPr>
        <p:spPr>
          <a:xfrm>
            <a:off x="4643438" y="785794"/>
            <a:ext cx="4041775" cy="714379"/>
          </a:xfrm>
        </p:spPr>
        <p:txBody>
          <a:bodyPr>
            <a:normAutofit fontScale="47500" lnSpcReduction="20000"/>
          </a:bodyPr>
          <a:lstStyle/>
          <a:p>
            <a:r>
              <a:rPr lang="it-IT" sz="3400" dirty="0"/>
              <a:t>TRASVERSALI DEGLI AGLI ASSI CULTURALI </a:t>
            </a:r>
          </a:p>
          <a:p>
            <a:r>
              <a:rPr lang="it-IT" dirty="0"/>
              <a:t>(DM 9 27 gennaio 2010) </a:t>
            </a:r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4"/>
          </p:nvPr>
        </p:nvSpPr>
        <p:spPr>
          <a:xfrm>
            <a:off x="4645025" y="1714488"/>
            <a:ext cx="4041775" cy="4411675"/>
          </a:xfrm>
        </p:spPr>
        <p:txBody>
          <a:bodyPr>
            <a:normAutofit lnSpcReduction="10000"/>
          </a:bodyPr>
          <a:lstStyle/>
          <a:p>
            <a:pPr lvl="0"/>
            <a:r>
              <a:rPr lang="it-IT" dirty="0"/>
              <a:t>imparare a imparare;</a:t>
            </a:r>
          </a:p>
          <a:p>
            <a:pPr lvl="0"/>
            <a:r>
              <a:rPr lang="it-IT" dirty="0"/>
              <a:t>progettare;</a:t>
            </a:r>
          </a:p>
          <a:p>
            <a:pPr lvl="0"/>
            <a:r>
              <a:rPr lang="it-IT" dirty="0"/>
              <a:t>collaborare e partecipare;</a:t>
            </a:r>
          </a:p>
          <a:p>
            <a:pPr lvl="0"/>
            <a:r>
              <a:rPr lang="it-IT" dirty="0"/>
              <a:t>comunicare;</a:t>
            </a:r>
          </a:p>
          <a:p>
            <a:pPr lvl="0"/>
            <a:r>
              <a:rPr lang="it-IT" dirty="0"/>
              <a:t>agire in modo autonomo e responsabile;</a:t>
            </a:r>
          </a:p>
          <a:p>
            <a:pPr lvl="0"/>
            <a:r>
              <a:rPr lang="it-IT" dirty="0"/>
              <a:t>individuare collegamenti e relazioni;</a:t>
            </a:r>
          </a:p>
          <a:p>
            <a:pPr lvl="0"/>
            <a:r>
              <a:rPr lang="it-IT" dirty="0"/>
              <a:t>risolvere problemi;</a:t>
            </a:r>
          </a:p>
          <a:p>
            <a:pPr lvl="0"/>
            <a:r>
              <a:rPr lang="it-IT" dirty="0"/>
              <a:t>acquisire e interpretare l’informazione.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679357"/>
              </p:ext>
            </p:extLst>
          </p:nvPr>
        </p:nvGraphicFramePr>
        <p:xfrm>
          <a:off x="214283" y="357166"/>
          <a:ext cx="8643996" cy="6286543"/>
        </p:xfrm>
        <a:graphic>
          <a:graphicData uri="http://schemas.openxmlformats.org/drawingml/2006/table">
            <a:tbl>
              <a:tblPr/>
              <a:tblGrid>
                <a:gridCol w="1701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1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7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1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4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dirty="0">
                        <a:latin typeface="Calibri"/>
                        <a:ea typeface="Times New Roman"/>
                      </a:endParaRP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 dirty="0">
                          <a:latin typeface="Calibri"/>
                          <a:ea typeface="Calibri"/>
                          <a:cs typeface="Times New Roman"/>
                        </a:rPr>
                        <a:t>1/D - INIZIALE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 dirty="0">
                          <a:latin typeface="Calibri"/>
                          <a:ea typeface="Calibri"/>
                          <a:cs typeface="Times New Roman"/>
                        </a:rPr>
                        <a:t>2/C - BASE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>
                          <a:latin typeface="Calibri"/>
                          <a:ea typeface="Calibri"/>
                          <a:cs typeface="Times New Roman"/>
                        </a:rPr>
                        <a:t>3/B - INTERMEDIO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>
                          <a:latin typeface="Calibri"/>
                          <a:ea typeface="Calibri"/>
                          <a:cs typeface="Times New Roman"/>
                        </a:rPr>
                        <a:t>  4/A - AVANZATO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>
                          <a:latin typeface="Calibri"/>
                          <a:ea typeface="Calibri"/>
                          <a:cs typeface="Times New Roman"/>
                        </a:rPr>
                        <a:t>Sa gestire i conflitti e negoziare i diversi punti di vista.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Calibri"/>
                          <a:ea typeface="Calibri"/>
                          <a:cs typeface="Times New Roman"/>
                        </a:rPr>
                        <a:t>Se aiutato, considera in modo positivo i punti di vista dell’altro.</a:t>
                      </a: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latin typeface="Calibri"/>
                          <a:ea typeface="Calibri"/>
                          <a:cs typeface="Times New Roman"/>
                        </a:rPr>
                        <a:t>Accetta in modo autonomo i punti di vista dell’altro.</a:t>
                      </a: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latin typeface="Calibri"/>
                          <a:ea typeface="Calibri"/>
                          <a:cs typeface="Times New Roman"/>
                        </a:rPr>
                        <a:t>Argomenta e comprende i diversi punti di vista in rapporto ai contesti di riferimento</a:t>
                      </a: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Calibri"/>
                          <a:ea typeface="Calibri"/>
                          <a:cs typeface="Times New Roman"/>
                        </a:rPr>
                        <a:t>Gestisce la conflittualità e negozia le diverse posizioni</a:t>
                      </a: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 dirty="0">
                          <a:latin typeface="Calibri"/>
                          <a:ea typeface="Calibri"/>
                          <a:cs typeface="Times New Roman"/>
                        </a:rPr>
                        <a:t>Rispetta gli altri e la diversità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latin typeface="Calibri"/>
                          <a:ea typeface="Calibri"/>
                          <a:cs typeface="Times New Roman"/>
                        </a:rPr>
                        <a:t>Rispetta, con la sollecitazione esterna, le regole della convivenza.</a:t>
                      </a: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latin typeface="Calibri"/>
                          <a:ea typeface="Calibri"/>
                          <a:cs typeface="Times New Roman"/>
                        </a:rPr>
                        <a:t>Sa collaborare e aiutare c chi presenta disabilità, disagio o altra situazione di diversità culturale e sociale.</a:t>
                      </a: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latin typeface="Calibri"/>
                          <a:ea typeface="Calibri"/>
                          <a:cs typeface="Times New Roman"/>
                        </a:rPr>
                        <a:t>E’ disponibile verso gli altri, sa collaborare e sa aiutare chi presenta disabilità, disagio o altra situazione di diversità culturale e sociale.</a:t>
                      </a: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latin typeface="Calibri"/>
                          <a:ea typeface="Calibri"/>
                          <a:cs typeface="Times New Roman"/>
                        </a:rPr>
                        <a:t>Sa riconoscere l’altro come diverso da sé, sa valorizzarlo e si pone come “risorsa” nei confronti degli altri.</a:t>
                      </a: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8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Rispetta l’ambiente e la natura.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Rispetta l’ambiente.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Rispetta l’ambiente naturale e socioculturale. 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Si fa carico di alcuni problemi che riguardano l’ambiente naturale, socioculturale e cerca di dare il suo contributo per migliorarli.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Si pone con un atteggiamento di rispetto e di responsabilità verso l’ambiente naturale e socioculturale e si fa promotore d’iniziative di miglioramento.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8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Verdana"/>
                        </a:rPr>
                        <a:t>Agisce in modo autonomo e responsabile 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Verdana"/>
                        </a:rPr>
                        <a:t>Si sforza di agire autonomamente e in modo responsabile con i compagni e/o gli adulti.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Verdana"/>
                        </a:rPr>
                        <a:t>Interagisce con gli altri agendo a favore dei soggetti privi dei diritti  fondamentali.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Verdana"/>
                        </a:rPr>
                        <a:t>Di fronte alle sue scelte si pone con autonomia e con disponibilità ad agire responsabilmente con i compagni e/o gli adulti. 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Verdana"/>
                        </a:rPr>
                        <a:t>Si pone di fronte alle sue scelte con autonomia, responsabilità e agisce nel rispetto di tutti. 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796" marR="18796" marT="587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7300" algn="l"/>
              </a:tabLst>
            </a:pPr>
            <a:r>
              <a:rPr kumimoji="0" lang="it-IT" sz="1000" b="1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COMPETENZE TRASVERSALI SOCIALI E CIVICHE </a:t>
            </a: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643140"/>
              </p:ext>
            </p:extLst>
          </p:nvPr>
        </p:nvGraphicFramePr>
        <p:xfrm>
          <a:off x="175432" y="497054"/>
          <a:ext cx="8535323" cy="6304306"/>
        </p:xfrm>
        <a:graphic>
          <a:graphicData uri="http://schemas.openxmlformats.org/drawingml/2006/table">
            <a:tbl>
              <a:tblPr/>
              <a:tblGrid>
                <a:gridCol w="173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9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1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5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2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 dirty="0">
                          <a:latin typeface="Verdana"/>
                          <a:ea typeface="Calibri"/>
                          <a:cs typeface="Times New Roman"/>
                        </a:rPr>
                        <a:t>Competenza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latin typeface="Verdana"/>
                          <a:ea typeface="Calibri"/>
                          <a:cs typeface="Times New Roman"/>
                        </a:rPr>
                        <a:t>1/D - INIZIALE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Verdana"/>
                          <a:ea typeface="Calibri"/>
                          <a:cs typeface="Times New Roman"/>
                        </a:rPr>
                        <a:t>2/C - BASE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Verdana"/>
                          <a:ea typeface="Calibri"/>
                          <a:cs typeface="Times New Roman"/>
                        </a:rPr>
                        <a:t>3/B - INTERMEDIO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Verdana"/>
                          <a:ea typeface="Calibri"/>
                          <a:cs typeface="Times New Roman"/>
                        </a:rPr>
                        <a:t>  4/A - AVANZATO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8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Sa interagire nel gruppo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La partecipazione deve essere continuamente sollecitata. 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Partecipa 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spontaneamente alle attività proposte, ma necessita di frequenti richiami per rispettare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le regole del gruppo.  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Partecipa spontaneamente e con interesse alle attività proposte. Sa ascoltare e accettare l’aiuto degli altri e offrire il proprio.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Interagisce positivamente nel gruppo, comprendendo i diversi punti di vista e valorizzando le proprie e le altrui capacità.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8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Sa progettare nel gruppo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Se guidato,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individua obiettivi operativi.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Mangal"/>
                        </a:rPr>
                        <a:t>Utilizza alcune conoscenze per fissare con gli altri obiettivi operativi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Mangal"/>
                        </a:rPr>
                        <a:t>Utilizza le proprie conoscenze per fissare obiettivi realizzabili e formula strategie di azione che condivide con il gruppo.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Mangal"/>
                        </a:rPr>
                        <a:t>Negozia obiettivi significativi, elabora e realizza progetti condivisi concordando le strategie d’azione.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2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00">
                          <a:solidFill>
                            <a:schemeClr val="tx1"/>
                          </a:solidFill>
                          <a:latin typeface="Verdana"/>
                          <a:ea typeface="Arial Unicode MS"/>
                          <a:cs typeface="Mangal"/>
                        </a:rPr>
                        <a:t>Ha capacità di lavorare in coppia e/o in piccolo gruppo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00" dirty="0">
                          <a:solidFill>
                            <a:schemeClr val="tx1"/>
                          </a:solidFill>
                          <a:latin typeface="Verdana"/>
                          <a:ea typeface="Arial Unicode MS"/>
                          <a:cs typeface="Mangal"/>
                        </a:rPr>
                        <a:t>Lavora in gruppo,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00" dirty="0">
                          <a:solidFill>
                            <a:schemeClr val="tx1"/>
                          </a:solidFill>
                          <a:latin typeface="Verdana"/>
                          <a:ea typeface="Arial Unicode MS"/>
                          <a:cs typeface="Mangal"/>
                        </a:rPr>
                        <a:t>se aiutato.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00">
                          <a:solidFill>
                            <a:schemeClr val="tx1"/>
                          </a:solidFill>
                          <a:latin typeface="Verdana"/>
                          <a:ea typeface="Arial Unicode MS"/>
                          <a:cs typeface="Mangal"/>
                        </a:rPr>
                        <a:t>Coopera e contribuisce solo se richiamato a farlo. Si assume poche responsabilità e svolge il lavoro assegnato solo se sollecitato. 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00" dirty="0">
                          <a:solidFill>
                            <a:schemeClr val="tx1"/>
                          </a:solidFill>
                          <a:latin typeface="Verdana"/>
                          <a:ea typeface="Arial Unicode MS"/>
                          <a:cs typeface="Mangal"/>
                        </a:rPr>
                        <a:t> Collabora con i compagni, li ascolta, Contribuisce al lavoro, si assume le responsabilità richieste e svolge i compiti assegnati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00" dirty="0">
                          <a:solidFill>
                            <a:schemeClr val="tx1"/>
                          </a:solidFill>
                          <a:latin typeface="Verdana"/>
                          <a:ea typeface="Arial Unicode MS"/>
                          <a:cs typeface="Mangal"/>
                        </a:rPr>
                        <a:t>Coopera e contribuisce in modo attivo e con competenza. Si assume le responsabilità richieste e svolge anche un ruolo di guida e aiuto per i compagni.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2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Sa realizzare prodotti in gruppo (s</a:t>
                      </a:r>
                      <a:r>
                        <a:rPr lang="it-IT" sz="1200" b="1" kern="1200" spc="-5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it-IT" sz="1200" b="1" kern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it-IT" sz="1200" b="1" kern="1200" spc="-5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it-IT" sz="1200" b="1" kern="1200" spc="5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it-IT" sz="1200" b="1" kern="1200" spc="-5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it-IT" sz="1200" b="1" kern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, r</a:t>
                      </a:r>
                      <a:r>
                        <a:rPr lang="it-IT" sz="1200" b="1" kern="1200" spc="-5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el</a:t>
                      </a:r>
                      <a:r>
                        <a:rPr lang="it-IT" sz="1200" b="1" kern="1200" spc="5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it-IT" sz="1200" b="1" kern="1200" spc="-5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zi</a:t>
                      </a:r>
                      <a:r>
                        <a:rPr lang="it-IT" sz="1200" b="1" kern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it-IT" sz="1200" b="1" kern="1200" spc="5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it-IT" sz="1200" b="1" kern="1200" spc="-5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i, </a:t>
                      </a:r>
                      <a:r>
                        <a:rPr lang="it-IT" sz="1200" b="1" kern="1200" spc="5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it-IT" sz="1200" b="1" kern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it-IT" sz="1200" b="1" kern="1200" spc="-5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it-IT" sz="1200" b="1" kern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sti</a:t>
                      </a:r>
                      <a:r>
                        <a:rPr lang="it-IT" sz="1200" b="1" kern="1200" spc="-5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it-IT" sz="1200" b="1" kern="1200" spc="5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it-IT" sz="1200" b="1" kern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it-IT" sz="1200" b="1" kern="1200" spc="-5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it-IT" sz="1200" b="1" kern="120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 …)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spc="-5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it-IT" sz="1200" kern="1200" spc="-1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it-IT" sz="1200" kern="1200" spc="5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it-IT" sz="1200" kern="1200" spc="1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it-IT" sz="1200" kern="1200" spc="-1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e il </a:t>
                      </a:r>
                      <a:r>
                        <a:rPr lang="it-IT" sz="1200" kern="1200" spc="-5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it-IT" sz="1200" kern="1200" spc="15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it-IT" sz="1200" kern="1200" spc="-15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it-IT" sz="1200" kern="1200" spc="-5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it-IT" sz="1200" kern="1200" spc="1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 a</a:t>
                      </a:r>
                      <a:r>
                        <a:rPr lang="it-IT" sz="1200" kern="1200" spc="-1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it-IT" sz="1200" kern="1200" spc="5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it-IT" sz="1200" kern="1200" spc="-1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it-IT" sz="1200" kern="1200" spc="-5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 eseguendo, se aiutato, l’ordine del gruppo.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spc="-2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Elabora in modo autonomo un prodotto parziale concordato con il gruppo.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Individua processi progettuali utili al raggiungimento di obiettivi condivisi per la realizzazione di lavori collettivi nel rispetto dei ruoli.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spc="-5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Realizza con i compagni lavori collettivi coordinando i ruoli dei singoli componenti nel rispetto e valorizzazione delle diversità di ciascuno.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455" marR="15455" marT="483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00100" y="142852"/>
            <a:ext cx="68859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7300" algn="l"/>
              </a:tabLst>
            </a:pPr>
            <a:r>
              <a:rPr kumimoji="0" lang="it-IT" sz="1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COMPETENZA TRASVERSALE:COLLABORARE E PARTECIPARE</a:t>
            </a:r>
            <a:endParaRPr kumimoji="0" lang="it-IT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7300" algn="l"/>
              </a:tabLst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438285"/>
              </p:ext>
            </p:extLst>
          </p:nvPr>
        </p:nvGraphicFramePr>
        <p:xfrm>
          <a:off x="142844" y="357166"/>
          <a:ext cx="8715436" cy="6215106"/>
        </p:xfrm>
        <a:graphic>
          <a:graphicData uri="http://schemas.openxmlformats.org/drawingml/2006/table">
            <a:tbl>
              <a:tblPr/>
              <a:tblGrid>
                <a:gridCol w="182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4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7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44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Verdana"/>
                          <a:ea typeface="Calibri"/>
                          <a:cs typeface="Times New Roman"/>
                        </a:rPr>
                        <a:t>Sa ascoltare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Se guidato ascolta senza interrompere.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Ascolta senza interrompere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Sa porre domande consequenziali rispetto all’ascolto.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Sa eseguire la consegna sulla base del messaggio ascoltato, anche modificando il proprio comportamento.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1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latin typeface="Verdana"/>
                          <a:ea typeface="Calibri"/>
                          <a:cs typeface="Times New Roman"/>
                        </a:rPr>
                        <a:t>Utilizza forme di comunicazione verbale e non verbale nella relazione con gli altri.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Se guidato, comunica semplici messaggi al destinatario utilizzando un semplice linguaggio verbale, gestuale, simbolico, iconico-visivo, ecc. 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Sa comunicare, in modo abbastanza corretto, al destinatario messaggi utilizzando un semplice linguaggio verbale, gestuale, simbolico, iconico-visivo, ecc. 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Sa comunicare al destinatario in modo corretto messaggi di genere e di complessità diversa, utilizzando vari tipi di linguaggi (verbale, gestuale, simbolico, iconico-visivo ecc.) in relazione al contesto e allo scopo. 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Sa comunicare al destinatario in modo efficace, coerente e corretto messaggi di genere e di complessità diversa, utilizzando vari tipi di linguaggi (verbale, gestuale, simbolico, iconico-visivo, ecc.) in relazione al contesto e allo scopo. 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7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Verdana"/>
                          <a:ea typeface="Calibri"/>
                          <a:cs typeface="Times New Roman"/>
                        </a:rPr>
                        <a:t>Comprende messaggi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Comprende se aiutato il contenuto essenziale del messaggio.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Comprende il contenuto del messaggio in modo autonomo.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Espone in modo pertinente il contenuto del messaggio ricevuto.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Rielabora il messaggio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cogliendone lo scopo e  trasferendo la sua applicazione in altri contesti.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0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latin typeface="Verdana"/>
                          <a:ea typeface="Calibri"/>
                          <a:cs typeface="Times New Roman"/>
                        </a:rPr>
                        <a:t>Produce messaggi 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Esprime, se aiutato, le emozioni legate a un proprio vissuto.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Esprime in modo adeguato le emozioni legate a un proprio vissuto.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Esprime in modo adeguato le proprie emozioni legate a situazioni esterne.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Esprime in modo adeguato emozioni, contenuti e idee. 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323" marR="21323" marT="62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7300" algn="l"/>
              </a:tabLst>
            </a:pPr>
            <a:r>
              <a:rPr kumimoji="0" lang="it-IT" sz="1000" b="1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COMPETENZA TRASVERSALE:COMUNICARE</a:t>
            </a: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245884"/>
              </p:ext>
            </p:extLst>
          </p:nvPr>
        </p:nvGraphicFramePr>
        <p:xfrm>
          <a:off x="214283" y="357165"/>
          <a:ext cx="8643997" cy="6286544"/>
        </p:xfrm>
        <a:graphic>
          <a:graphicData uri="http://schemas.openxmlformats.org/drawingml/2006/table">
            <a:tbl>
              <a:tblPr/>
              <a:tblGrid>
                <a:gridCol w="164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8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9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63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9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Calibri"/>
                          <a:ea typeface="Calibri"/>
                          <a:cs typeface="Times New Roman"/>
                        </a:rPr>
                        <a:t>Competenza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Calibri"/>
                          <a:ea typeface="Calibri"/>
                          <a:cs typeface="Times New Roman"/>
                        </a:rPr>
                        <a:t>1/D - INIZIALE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Calibri"/>
                          <a:ea typeface="Calibri"/>
                          <a:cs typeface="Times New Roman"/>
                        </a:rPr>
                        <a:t>2/C - BASE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Calibri"/>
                          <a:ea typeface="Calibri"/>
                          <a:cs typeface="Times New Roman"/>
                        </a:rPr>
                        <a:t>3/B - INTERMEDIO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Calibri"/>
                          <a:ea typeface="Calibri"/>
                          <a:cs typeface="Times New Roman"/>
                        </a:rPr>
                        <a:t>  4/A - AVANZATO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3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Verdana"/>
                          <a:ea typeface="Calibri"/>
                          <a:cs typeface="Times New Roman"/>
                        </a:rPr>
                        <a:t>Usa strumentalmente gli elementi digitali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Utilizza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le funzioni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più semplici degli strumenti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digitali in uso nella scuola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solo se opportunamente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guidato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Individua gli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strumenti digitali in uso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nella scuola tramite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una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check-list e ne utilizza le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funzioni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fondamentali.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Dopo averli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correttamente individuati,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utilizza in modo autonomo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gli strumenti digitali in uso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nella scuola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Dopo aver correttamente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individuato i più adatti,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usa con consapevolezza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e con padronanza gli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strumenti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digitali e della comunicazione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in uso nella scuola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0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Verdana"/>
                          <a:ea typeface="Calibri"/>
                          <a:cs typeface="Times New Roman"/>
                        </a:rPr>
                        <a:t>Si serve degli strumenti digitali per attività di studio.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Riesce, se aiutato, a trovare argomenti di studio selezionando le fonti.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Riesce a trovare in modo autonomo argomenti di studio selezionando le fonti fornite da sitografia.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Sa ricercare argomenti di studio riuscendo a integrare le informazioni di più fonti adeguatamente selezionate.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Arial"/>
                        </a:rPr>
                        <a:t>Presenta ricerche estrapolate da fonti scientificamente attendibili e le rielabora in modo consapevole e creativo.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3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"/>
                          <a:ea typeface="Calibri"/>
                          <a:cs typeface="Times New Roman"/>
                        </a:rPr>
                        <a:t>Usa strategie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"/>
                          <a:ea typeface="Calibri"/>
                          <a:cs typeface="Times New Roman"/>
                        </a:rPr>
                        <a:t>comunicative digitali per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"/>
                          <a:ea typeface="Calibri"/>
                          <a:cs typeface="Times New Roman"/>
                        </a:rPr>
                        <a:t>interagire con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Arial"/>
                          <a:ea typeface="Calibri"/>
                          <a:cs typeface="Times New Roman"/>
                        </a:rPr>
                        <a:t>soggetti diversi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Su sitografia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data,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piattaforme predisposte e con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strumenti autorizzati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sa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riportare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semplici informazioni se aiutato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Su sitografia data,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piattaforme predisposte e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con strumenti autorizzati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sa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organizzare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semplici informazioni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Su sitografia data,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piattaforme predisposte e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con strumenti autorizzati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sa presentare con coerenza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informazioni.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Su sitografia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data, piattaforme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predisposte e con strumenti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autorizzati,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sa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elaborare un prodotto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Arial"/>
                        </a:rPr>
                        <a:t>efficace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621" marR="20621" marT="60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000" b="1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COMPETENZA TRASVERSALE: DIGITALE</a:t>
            </a: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14282" y="428604"/>
          <a:ext cx="8786875" cy="6285551"/>
        </p:xfrm>
        <a:graphic>
          <a:graphicData uri="http://schemas.openxmlformats.org/drawingml/2006/table">
            <a:tbl>
              <a:tblPr/>
              <a:tblGrid>
                <a:gridCol w="142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88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00" dirty="0">
                        <a:latin typeface="Calibri"/>
                        <a:ea typeface="Times New Roman"/>
                      </a:endParaRPr>
                    </a:p>
                  </a:txBody>
                  <a:tcPr marL="1435" marR="1435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Calibri"/>
                          <a:ea typeface="Calibri"/>
                          <a:cs typeface="Times New Roman"/>
                        </a:rPr>
                        <a:t>1/D - INIZIALE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35" marR="1435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latin typeface="Calibri"/>
                          <a:ea typeface="Calibri"/>
                          <a:cs typeface="Times New Roman"/>
                        </a:rPr>
                        <a:t>2/C - BASE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35" marR="1435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Calibri"/>
                          <a:ea typeface="Calibri"/>
                          <a:cs typeface="Times New Roman"/>
                        </a:rPr>
                        <a:t>3/B - INTERMEDIO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35" marR="1435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Calibri"/>
                          <a:ea typeface="Calibri"/>
                          <a:cs typeface="Times New Roman"/>
                        </a:rPr>
                        <a:t>  4/A - AVANZATO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35" marR="1435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6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Verdana"/>
                          <a:ea typeface="Calibri"/>
                          <a:cs typeface="Times New Roman"/>
                        </a:rPr>
                        <a:t>Sa comunicare relazionandosi agli altri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35" marR="1435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Times New Roman"/>
                        </a:rPr>
                        <a:t>Se guidato, comunica semplici messaggi al destinatario utilizzando un semplice linguaggio verbale, gestuale, simbolico, iconico - visivo, ecc.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35" marR="1435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Times New Roman"/>
                        </a:rPr>
                        <a:t>Sa comunicare, in modo abbastanza corretto, al destinatario messaggi utilizzando un semplice linguaggio verbale, gestuale, simbolico, iconico - visivo, ecc.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35" marR="1435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Times New Roman"/>
                        </a:rPr>
                        <a:t>Sa comunicare al destinatario in modo corretto messaggi di genere e di complessità diversa, utilizzando vari tipi di linguaggi (verbale, gestuale, simbolico, iconico - visivo ecc.) in relazione al contesto e allo scopo.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35" marR="1435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Times New Roman"/>
                        </a:rPr>
                        <a:t>Sa comunicare al destinatario in modo efficace, coerente e corretto messaggi di genere e di complessità diversa, utilizzando vari tipi di linguaggi (verbale, gestuale, simbolico, iconico - visivo, ecc.) in relazione al contesto e allo scopo.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35" marR="1435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5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latin typeface="Verdana"/>
                          <a:ea typeface="Calibri"/>
                          <a:cs typeface="Times New Roman"/>
                        </a:rPr>
                        <a:t>Sa costruire se stesso in quanto soggetto sociale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35" marR="1435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Times New Roman"/>
                        </a:rPr>
                        <a:t>Se guidato, gestisce semplici momenti di emotività personale in relazione al suo essere un soggetto sociale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35" marR="1435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latin typeface="Verdana"/>
                          <a:ea typeface="Calibri"/>
                          <a:cs typeface="Times New Roman"/>
                        </a:rPr>
                        <a:t>Sa gestire semplici momenti di emotività personale in relazione al suo essere soggetto sociale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35" marR="1435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Times New Roman"/>
                        </a:rPr>
                        <a:t>Sa gestire momenti di comunicazione, tenendo conto di emotività, modo di porsi e dell’interiorizzazione delle conoscenze sapendo di essere un soggetto sociale.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35" marR="1435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latin typeface="Verdana"/>
                          <a:ea typeface="Calibri"/>
                          <a:cs typeface="Times New Roman"/>
                        </a:rPr>
                        <a:t>Sa gestire momenti di comunicazione complessi, tenendo conto di emotività, modo di porsi e dell’interiorizzazione delle conoscenze  sapendo di essere un soggetto sociale e interagendo con gli altri  per la propria crescita interiore.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35" marR="1435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9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b="1" kern="1200">
                          <a:solidFill>
                            <a:srgbClr val="292934"/>
                          </a:solidFill>
                          <a:latin typeface="Verdana"/>
                          <a:ea typeface="Verdana"/>
                          <a:cs typeface="Verdana"/>
                        </a:rPr>
                        <a:t>Valorizza il patrimonio culturale proprio ed altrui 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51" marR="1351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kern="1200">
                          <a:solidFill>
                            <a:srgbClr val="292934"/>
                          </a:solidFill>
                          <a:latin typeface="Verdana"/>
                          <a:ea typeface="Verdana"/>
                          <a:cs typeface="Verdana"/>
                        </a:rPr>
                        <a:t>Si sforza di agire autonomamente e in modo responsabile con i compagni e/o gli adulti.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51" marR="1351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kern="1200">
                          <a:solidFill>
                            <a:srgbClr val="292934"/>
                          </a:solidFill>
                          <a:latin typeface="Verdana"/>
                          <a:ea typeface="Verdana"/>
                          <a:cs typeface="Verdana"/>
                        </a:rPr>
                        <a:t>Interagisce con gli altri agendo a favore dei soggetti privi dei diritti  fondamentali.</a:t>
                      </a:r>
                      <a:endParaRPr lang="it-IT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51" marR="1351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kern="1200" dirty="0">
                          <a:solidFill>
                            <a:srgbClr val="292934"/>
                          </a:solidFill>
                          <a:latin typeface="Verdana"/>
                          <a:ea typeface="Verdana"/>
                          <a:cs typeface="Verdana"/>
                        </a:rPr>
                        <a:t>Di fronte alle sue scelte si pone con autonomia e con disponibilità ad agire responsabilmente con i compagni e/o gli adulti. 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51" marR="1351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kern="1200" dirty="0">
                          <a:solidFill>
                            <a:srgbClr val="292934"/>
                          </a:solidFill>
                          <a:latin typeface="Verdana"/>
                          <a:ea typeface="Verdana"/>
                          <a:cs typeface="Verdana"/>
                        </a:rPr>
                        <a:t>Si pone di fronte alle sue scelte con autonomia, responsabilità e agisce nel rispetto di tutti. </a:t>
                      </a:r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51" marR="1351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9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b="1">
                          <a:latin typeface="Verdana"/>
                          <a:ea typeface="Calibri"/>
                          <a:cs typeface="Times New Roman"/>
                        </a:rPr>
                        <a:t>Mostra di avere spirito cooperativo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1" marR="1351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dirty="0">
                          <a:latin typeface="Verdana"/>
                          <a:ea typeface="Calibri"/>
                          <a:cs typeface="Times New Roman"/>
                        </a:rPr>
                        <a:t> Nel gruppo assume ruolo di gregario.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1" marR="1351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>
                          <a:latin typeface="Verdana"/>
                          <a:ea typeface="Calibri"/>
                          <a:cs typeface="Times New Roman"/>
                        </a:rPr>
                        <a:t>Collabora con i componenti del gruppo.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1" marR="1351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dirty="0">
                          <a:latin typeface="Verdana"/>
                          <a:ea typeface="Calibri"/>
                          <a:cs typeface="Times New Roman"/>
                        </a:rPr>
                        <a:t>Collabora con gli altri, li aiuta e a sua volta è aiutato nello svolgimento dei compiti assegnati.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1" marR="1351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dirty="0">
                          <a:latin typeface="Verdana"/>
                          <a:ea typeface="Calibri"/>
                          <a:cs typeface="Times New Roman"/>
                        </a:rPr>
                        <a:t>Collabora con gli altri componenti del gruppo in  modo attivo e organizzando il gruppo per  raggiungere   il  massimo grado di efficacia. 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351" marR="1351" marT="4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7300" algn="l"/>
              </a:tabLst>
            </a:pPr>
            <a:r>
              <a:rPr kumimoji="0" lang="it-IT" sz="1000" b="1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COMPETENZA TRASVERSALE: CONSAPEVOLEZZA ED ESPRESSIONE CULTURALE</a:t>
            </a: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742040"/>
              </p:ext>
            </p:extLst>
          </p:nvPr>
        </p:nvGraphicFramePr>
        <p:xfrm>
          <a:off x="500034" y="428603"/>
          <a:ext cx="8429683" cy="6342788"/>
        </p:xfrm>
        <a:graphic>
          <a:graphicData uri="http://schemas.openxmlformats.org/drawingml/2006/table">
            <a:tbl>
              <a:tblPr/>
              <a:tblGrid>
                <a:gridCol w="1071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0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64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100" dirty="0">
                          <a:latin typeface="Verdana"/>
                          <a:ea typeface="Calibri"/>
                          <a:cs typeface="Times New Roman"/>
                        </a:rPr>
                        <a:t>Competenza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100" dirty="0">
                          <a:latin typeface="Verdana"/>
                          <a:ea typeface="Calibri"/>
                          <a:cs typeface="Times New Roman"/>
                        </a:rPr>
                        <a:t>1/D - INIZIALE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100" dirty="0">
                          <a:latin typeface="Verdana"/>
                          <a:ea typeface="Calibri"/>
                          <a:cs typeface="Times New Roman"/>
                        </a:rPr>
                        <a:t>2/C - BASE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100">
                          <a:latin typeface="Verdana"/>
                          <a:ea typeface="Calibri"/>
                          <a:cs typeface="Times New Roman"/>
                        </a:rPr>
                        <a:t>3/B - INTERMEDIO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100">
                          <a:latin typeface="Verdana"/>
                          <a:ea typeface="Calibri"/>
                          <a:cs typeface="Times New Roman"/>
                        </a:rPr>
                        <a:t>  4/A - AVANZATO                   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1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Verdana"/>
                          <a:ea typeface="Calibri"/>
                          <a:cs typeface="Times New Roman"/>
                        </a:rPr>
                        <a:t>Coglie nessi logici 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Verdana"/>
                          <a:ea typeface="Calibri"/>
                          <a:cs typeface="Times New Roman"/>
                        </a:rPr>
                        <a:t>Se guidato, sa individuare qualche semplice relazione.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Verdana"/>
                          <a:ea typeface="Calibri"/>
                          <a:cs typeface="Times New Roman"/>
                        </a:rPr>
                        <a:t>In qualunque situazione o contesto individua e utilizza parzialmente le principali relazioni.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Verdana"/>
                          <a:ea typeface="Calibri"/>
                          <a:cs typeface="Times New Roman"/>
                        </a:rPr>
                        <a:t>In qualunque situazione o contesto individua e utilizza adeguatamente  le principali relazioni.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Verdana"/>
                          <a:ea typeface="Calibri"/>
                          <a:cs typeface="Times New Roman"/>
                        </a:rPr>
                        <a:t>In qualunque situazione o contesto individua e utilizza in modo autonomo le principali relazioni e le rielabora in maniera personale. 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9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Verdana"/>
                          <a:ea typeface="Calibri"/>
                          <a:cs typeface="Times New Roman"/>
                        </a:rPr>
                        <a:t>Utilizza collegamenti e relazioni per leggere la realtà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Verdana"/>
                          <a:ea typeface="Calibri"/>
                          <a:cs typeface="Times New Roman"/>
                        </a:rPr>
                        <a:t>Se guidato, rielabora, in modo semplice, le relazioni individuate in una realtà circoscritta.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Verdana"/>
                          <a:ea typeface="Calibri"/>
                          <a:cs typeface="Times New Roman"/>
                        </a:rPr>
                        <a:t>Individua collegamenti e li utilizza per cogliere relazioni essenziali tra ambiente, flora, fauna e elementi antropici.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Verdana"/>
                          <a:ea typeface="Calibri"/>
                          <a:cs typeface="Times New Roman"/>
                        </a:rPr>
                        <a:t>Utilizza i collegamenti e le interconnessioni per cogliere la complessità dei sistemi naturali e fisici.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Verdana"/>
                          <a:ea typeface="Calibri"/>
                          <a:cs typeface="Times New Roman"/>
                        </a:rPr>
                        <a:t>Padroneggia i collegamenti e le relazioni per argomentare la comprensione di sistemi diversi (ambientali, socio culturali, storici, politici ed economici) 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8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9820" algn="l"/>
                        </a:tabLst>
                      </a:pPr>
                      <a:r>
                        <a:rPr lang="it-IT" sz="1100" b="1">
                          <a:latin typeface="Verdana"/>
                          <a:ea typeface="Times New Roman"/>
                          <a:cs typeface="Times New Roman"/>
                        </a:rPr>
                        <a:t>Produce collegamenti e relazioni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Verdana"/>
                          <a:ea typeface="Times New Roman"/>
                          <a:cs typeface="Arial"/>
                        </a:rPr>
                        <a:t>Costruisce, se aiutato, schemi che evidenziano relazioni tra elementi di una realtà circoscritta.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Verdana"/>
                          <a:ea typeface="Times New Roman"/>
                          <a:cs typeface="Arial"/>
                        </a:rPr>
                        <a:t>Costruisce schemi e grafici che evidenziano relazioni di un sistema dato. </a:t>
                      </a:r>
                      <a:endParaRPr lang="it-IT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09625" algn="l"/>
                        </a:tabLst>
                      </a:pPr>
                      <a:r>
                        <a:rPr lang="it-IT" sz="1100">
                          <a:latin typeface="Verdana"/>
                          <a:ea typeface="Calibri"/>
                          <a:cs typeface="Times New Roman"/>
                        </a:rPr>
                        <a:t>	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Verdana"/>
                          <a:ea typeface="Times New Roman"/>
                          <a:cs typeface="Arial"/>
                        </a:rPr>
                        <a:t>Costruisce mappe mentali e riassuntive per evidenziare i collegamenti tra elementi di diversi sistemi.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Verdana"/>
                          <a:ea typeface="Times New Roman"/>
                          <a:cs typeface="Arial"/>
                        </a:rPr>
                        <a:t>Elabora mappe concettuali e “indici americani” come strategia di azione per individuare relazioni e connessioni </a:t>
                      </a:r>
                      <a:r>
                        <a:rPr lang="it-IT" sz="1100">
                          <a:latin typeface="Verdana"/>
                          <a:ea typeface="Times New Roman"/>
                          <a:cs typeface="Arial"/>
                        </a:rPr>
                        <a:t>di vario </a:t>
                      </a:r>
                      <a:r>
                        <a:rPr lang="it-IT" sz="1100" dirty="0">
                          <a:latin typeface="Verdana"/>
                          <a:ea typeface="Times New Roman"/>
                          <a:cs typeface="Arial"/>
                        </a:rPr>
                        <a:t>tipo. Opera confronti.</a:t>
                      </a:r>
                      <a:endParaRPr lang="it-IT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612" marR="22612" marT="70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it-IT" sz="1000" b="1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COMPETENZA TRASVERSALE: INDIVIDUARE COLLEGAMENTI E RELAZIONI	</a:t>
            </a: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it-IT" dirty="0"/>
              <a:t>Laboratorio sulle Competenze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457200" y="857232"/>
            <a:ext cx="4040188" cy="785817"/>
          </a:xfrm>
        </p:spPr>
        <p:txBody>
          <a:bodyPr>
            <a:normAutofit fontScale="40000" lnSpcReduction="20000"/>
          </a:bodyPr>
          <a:lstStyle/>
          <a:p>
            <a:r>
              <a:rPr lang="it-IT" sz="5000" dirty="0"/>
              <a:t>    CHIAVE UNIONE EUROPEA </a:t>
            </a:r>
          </a:p>
          <a:p>
            <a:endParaRPr lang="it-IT" sz="1600" dirty="0"/>
          </a:p>
          <a:p>
            <a:r>
              <a:rPr lang="it-IT" sz="1600" dirty="0"/>
              <a:t> </a:t>
            </a:r>
            <a:r>
              <a:rPr lang="it-IT" sz="2900" dirty="0"/>
              <a:t>(Gazzetta ufficiale dell’Unione europea del 30.12.2006, L. 394/10-18</a:t>
            </a:r>
            <a:r>
              <a:rPr lang="it-IT" sz="1600" dirty="0"/>
              <a:t>)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half" idx="2"/>
          </p:nvPr>
        </p:nvSpPr>
        <p:spPr>
          <a:xfrm>
            <a:off x="500034" y="1714488"/>
            <a:ext cx="4040188" cy="452279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t-IT" dirty="0">
                <a:solidFill>
                  <a:srgbClr val="FF0000"/>
                </a:solidFill>
              </a:rPr>
              <a:t>comunicazione nella madre lingua;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comunicazione nelle lingue straniere;</a:t>
            </a:r>
          </a:p>
          <a:p>
            <a:pPr lvl="0"/>
            <a:r>
              <a:rPr lang="it-IT" dirty="0">
                <a:solidFill>
                  <a:srgbClr val="00B050"/>
                </a:solidFill>
              </a:rPr>
              <a:t>competenza matematica e competenze di base in scienza e tecnologia;</a:t>
            </a:r>
          </a:p>
          <a:p>
            <a:pPr lvl="0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competenza digitale</a:t>
            </a:r>
            <a:r>
              <a:rPr lang="it-IT" dirty="0"/>
              <a:t>;</a:t>
            </a:r>
          </a:p>
          <a:p>
            <a:pPr lvl="0"/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imparare ad imparare;</a:t>
            </a:r>
          </a:p>
          <a:p>
            <a:pPr lvl="0"/>
            <a:r>
              <a:rPr lang="it-IT" dirty="0">
                <a:solidFill>
                  <a:srgbClr val="7030A0"/>
                </a:solidFill>
              </a:rPr>
              <a:t>competenze sociali e civiche;</a:t>
            </a:r>
          </a:p>
          <a:p>
            <a:pPr lvl="0"/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spirito d’iniziativa e imprenditorialità;</a:t>
            </a:r>
          </a:p>
          <a:p>
            <a:r>
              <a:rPr lang="it-IT" dirty="0"/>
              <a:t>consapevolezza ed espressione culturale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3"/>
          </p:nvPr>
        </p:nvSpPr>
        <p:spPr>
          <a:xfrm>
            <a:off x="4643438" y="785794"/>
            <a:ext cx="4041775" cy="714379"/>
          </a:xfrm>
        </p:spPr>
        <p:txBody>
          <a:bodyPr>
            <a:normAutofit fontScale="47500" lnSpcReduction="20000"/>
          </a:bodyPr>
          <a:lstStyle/>
          <a:p>
            <a:r>
              <a:rPr lang="it-IT" sz="3400" dirty="0"/>
              <a:t>TRASVERSALI DEGLI AGLI ASSI CULTURALI </a:t>
            </a:r>
          </a:p>
          <a:p>
            <a:r>
              <a:rPr lang="it-IT" dirty="0"/>
              <a:t>(DM 9 27 gennaio 2010) </a:t>
            </a:r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4"/>
          </p:nvPr>
        </p:nvSpPr>
        <p:spPr>
          <a:xfrm>
            <a:off x="4645025" y="1714488"/>
            <a:ext cx="4041775" cy="4411675"/>
          </a:xfrm>
        </p:spPr>
        <p:txBody>
          <a:bodyPr>
            <a:normAutofit lnSpcReduction="10000"/>
          </a:bodyPr>
          <a:lstStyle/>
          <a:p>
            <a:pPr lvl="0"/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imparare a imparare</a:t>
            </a:r>
            <a:r>
              <a:rPr lang="it-IT" dirty="0"/>
              <a:t>;</a:t>
            </a:r>
          </a:p>
          <a:p>
            <a:pPr lvl="0"/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progettare</a:t>
            </a:r>
            <a:r>
              <a:rPr lang="it-IT" dirty="0"/>
              <a:t>;</a:t>
            </a:r>
          </a:p>
          <a:p>
            <a:pPr lvl="0"/>
            <a:r>
              <a:rPr lang="it-IT" dirty="0">
                <a:solidFill>
                  <a:srgbClr val="7030A0"/>
                </a:solidFill>
              </a:rPr>
              <a:t>collaborare e partecipare;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comunicare</a:t>
            </a:r>
            <a:r>
              <a:rPr lang="it-IT" dirty="0"/>
              <a:t>;</a:t>
            </a:r>
          </a:p>
          <a:p>
            <a:pPr lvl="0"/>
            <a:r>
              <a:rPr lang="it-IT" dirty="0">
                <a:solidFill>
                  <a:srgbClr val="7030A0"/>
                </a:solidFill>
              </a:rPr>
              <a:t>agire in modo autonomo e responsabile;</a:t>
            </a:r>
          </a:p>
          <a:p>
            <a:pPr lvl="0"/>
            <a:r>
              <a:rPr lang="it-IT" dirty="0"/>
              <a:t>individuare collegamenti e relazioni;</a:t>
            </a:r>
          </a:p>
          <a:p>
            <a:pPr lvl="0"/>
            <a:r>
              <a:rPr lang="it-IT" dirty="0">
                <a:solidFill>
                  <a:srgbClr val="00B050"/>
                </a:solidFill>
              </a:rPr>
              <a:t>risolvere problemi</a:t>
            </a:r>
            <a:r>
              <a:rPr lang="it-IT" dirty="0"/>
              <a:t>;</a:t>
            </a:r>
          </a:p>
          <a:p>
            <a:pPr lvl="0"/>
            <a:r>
              <a:rPr lang="it-IT" dirty="0">
                <a:solidFill>
                  <a:srgbClr val="FF0000"/>
                </a:solidFill>
              </a:rPr>
              <a:t>acquisire e interpretare l’informazione.</a:t>
            </a:r>
          </a:p>
          <a:p>
            <a:endParaRPr lang="it-IT" dirty="0"/>
          </a:p>
        </p:txBody>
      </p:sp>
      <p:sp>
        <p:nvSpPr>
          <p:cNvPr id="12" name="Parentesi quadra chiusa 11"/>
          <p:cNvSpPr/>
          <p:nvPr/>
        </p:nvSpPr>
        <p:spPr>
          <a:xfrm>
            <a:off x="4000496" y="1714488"/>
            <a:ext cx="285752" cy="114300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2 13"/>
          <p:cNvCxnSpPr/>
          <p:nvPr/>
        </p:nvCxnSpPr>
        <p:spPr>
          <a:xfrm rot="16200000" flipH="1">
            <a:off x="4393405" y="2464587"/>
            <a:ext cx="714380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rot="16200000" flipH="1">
            <a:off x="3857620" y="3786190"/>
            <a:ext cx="1428760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rot="5400000" flipH="1" flipV="1">
            <a:off x="3214678" y="2285992"/>
            <a:ext cx="2357454" cy="16430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rot="5400000" flipH="1" flipV="1">
            <a:off x="3821901" y="2893215"/>
            <a:ext cx="1785950" cy="15716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flipV="1">
            <a:off x="4000496" y="3857628"/>
            <a:ext cx="1071570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rot="5400000" flipH="1" flipV="1">
            <a:off x="2857488" y="2857496"/>
            <a:ext cx="2500330" cy="19288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V="1">
            <a:off x="3357554" y="4357694"/>
            <a:ext cx="1643074" cy="13573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357158" y="642918"/>
          <a:ext cx="8429684" cy="5429288"/>
        </p:xfrm>
        <a:graphic>
          <a:graphicData uri="http://schemas.openxmlformats.org/drawingml/2006/table">
            <a:tbl>
              <a:tblPr/>
              <a:tblGrid>
                <a:gridCol w="4215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3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92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it-IT" sz="1600" dirty="0">
                          <a:latin typeface="Verdana"/>
                          <a:ea typeface="Times New Roman"/>
                          <a:cs typeface="Times New Roman"/>
                        </a:rPr>
                        <a:t>imparare a imparare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it-IT" sz="1600" dirty="0">
                          <a:latin typeface="Verdana"/>
                          <a:ea typeface="Times New Roman"/>
                          <a:cs typeface="Times New Roman"/>
                        </a:rPr>
                        <a:t>progettare 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it-IT" sz="1600" dirty="0">
                          <a:latin typeface="Verdana"/>
                          <a:ea typeface="Times New Roman"/>
                          <a:cs typeface="Times New Roman"/>
                        </a:rPr>
                        <a:t>collaborare e partecipare 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it-IT" sz="1600" dirty="0">
                          <a:latin typeface="Verdana"/>
                          <a:ea typeface="Times New Roman"/>
                          <a:cs typeface="Times New Roman"/>
                        </a:rPr>
                        <a:t>comunicare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it-IT" sz="1600" dirty="0">
                          <a:latin typeface="Verdana"/>
                          <a:ea typeface="Times New Roman"/>
                          <a:cs typeface="Times New Roman"/>
                        </a:rPr>
                        <a:t>agire in modo autonomo e responsabile 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it-IT" sz="1600" dirty="0">
                          <a:latin typeface="Verdana"/>
                          <a:ea typeface="Times New Roman"/>
                          <a:cs typeface="Times New Roman"/>
                        </a:rPr>
                        <a:t>individuare collegamenti e relazioni 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it-IT" sz="1600" dirty="0">
                          <a:latin typeface="Verdana"/>
                          <a:ea typeface="Times New Roman"/>
                          <a:cs typeface="Times New Roman"/>
                        </a:rPr>
                        <a:t>risolvere problemi 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it-IT" sz="1600" dirty="0">
                          <a:latin typeface="Verdana"/>
                          <a:ea typeface="Times New Roman"/>
                          <a:cs typeface="Times New Roman"/>
                        </a:rPr>
                        <a:t>8. acquisire e interpretare l’informazione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it-IT" sz="1600" dirty="0">
                          <a:latin typeface="Verdana"/>
                          <a:ea typeface="Times New Roman"/>
                          <a:cs typeface="Times New Roman"/>
                        </a:rPr>
                        <a:t>9. competenza digitale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it-IT" sz="1600" dirty="0">
                          <a:latin typeface="Verdana"/>
                          <a:ea typeface="Times New Roman"/>
                          <a:cs typeface="Times New Roman"/>
                        </a:rPr>
                        <a:t>10. competenze sociali e civiche 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it-IT" sz="1600" dirty="0">
                          <a:latin typeface="Verdana"/>
                          <a:ea typeface="Times New Roman"/>
                          <a:cs typeface="Times New Roman"/>
                        </a:rPr>
                        <a:t>11. spirito d’iniziativa e imprenditorialità 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it-IT" sz="1600" dirty="0">
                          <a:latin typeface="Verdana"/>
                          <a:ea typeface="Times New Roman"/>
                        </a:rPr>
                        <a:t>12. consapevolezza ed espressione culturale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600" dirty="0">
                          <a:latin typeface="Verdana"/>
                          <a:ea typeface="Times New Roman"/>
                        </a:rPr>
                        <a:t>imparare a imparare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600" dirty="0">
                          <a:latin typeface="Verdana"/>
                          <a:ea typeface="Times New Roman"/>
                        </a:rPr>
                        <a:t>acquisire e interpretare l’informazione </a:t>
                      </a: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600" dirty="0">
                          <a:latin typeface="Verdana"/>
                          <a:ea typeface="Times New Roman"/>
                        </a:rPr>
                        <a:t>spirito d’iniziativa e imprenditorialità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Verdana"/>
                          <a:ea typeface="Times New Roman"/>
                          <a:cs typeface="Times New Roman"/>
                        </a:rPr>
                        <a:t>2.1. progettare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Verdana"/>
                          <a:ea typeface="Times New Roman"/>
                          <a:cs typeface="Times New Roman"/>
                        </a:rPr>
                        <a:t>2.2. agire in modo autonomo 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Verdana"/>
                          <a:ea typeface="Times New Roman"/>
                          <a:cs typeface="Times New Roman"/>
                        </a:rPr>
                        <a:t>        responsabile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600" dirty="0">
                          <a:latin typeface="Verdana"/>
                          <a:ea typeface="Times New Roman"/>
                        </a:rPr>
                        <a:t>2.3</a:t>
                      </a:r>
                      <a:r>
                        <a:rPr lang="it-IT" sz="1600" baseline="0" dirty="0">
                          <a:latin typeface="Verdana"/>
                          <a:ea typeface="Times New Roman"/>
                        </a:rPr>
                        <a:t> </a:t>
                      </a:r>
                      <a:r>
                        <a:rPr lang="it-IT" sz="1600" dirty="0">
                          <a:latin typeface="Verdana"/>
                          <a:ea typeface="Times New Roman"/>
                        </a:rPr>
                        <a:t>risolvere problemi</a:t>
                      </a: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600" dirty="0">
                          <a:latin typeface="Verdana"/>
                          <a:ea typeface="Times New Roman"/>
                        </a:rPr>
                        <a:t>3. competenze sociali e civiche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600" dirty="0">
                          <a:latin typeface="Verdana"/>
                          <a:ea typeface="Times New Roman"/>
                        </a:rPr>
                        <a:t>3.1. collaborare e partecipare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600" dirty="0">
                          <a:latin typeface="Verdana"/>
                          <a:ea typeface="Times New Roman"/>
                        </a:rPr>
                        <a:t>3.2. comunicare</a:t>
                      </a: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it-IT" sz="1600" dirty="0">
                        <a:latin typeface="Verdana"/>
                        <a:ea typeface="Times New Roman"/>
                      </a:endParaRP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600" dirty="0">
                          <a:latin typeface="Verdana"/>
                          <a:ea typeface="Times New Roman"/>
                        </a:rPr>
                        <a:t>4.competenza digitale</a:t>
                      </a: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600" dirty="0">
                          <a:latin typeface="Verdana"/>
                          <a:ea typeface="Times New Roman"/>
                        </a:rPr>
                        <a:t>5. consapevolezza ed espressione culturale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600" dirty="0">
                          <a:latin typeface="Verdana"/>
                          <a:ea typeface="Times New Roman"/>
                        </a:rPr>
                        <a:t>5.1. individuare collegamenti e relazioni</a:t>
                      </a:r>
                      <a:endParaRPr lang="it-IT" sz="16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108127"/>
              </p:ext>
            </p:extLst>
          </p:nvPr>
        </p:nvGraphicFramePr>
        <p:xfrm>
          <a:off x="571472" y="285728"/>
          <a:ext cx="8286808" cy="6286544"/>
        </p:xfrm>
        <a:graphic>
          <a:graphicData uri="http://schemas.openxmlformats.org/drawingml/2006/table">
            <a:tbl>
              <a:tblPr/>
              <a:tblGrid>
                <a:gridCol w="1539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4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7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0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067300" algn="l"/>
                        </a:tabLst>
                      </a:pPr>
                      <a:r>
                        <a:rPr lang="it-IT" sz="600" b="1" dirty="0">
                          <a:latin typeface="Verdana"/>
                          <a:ea typeface="Calibri"/>
                          <a:cs typeface="Times New Roman"/>
                        </a:rPr>
                        <a:t>Competenza </a:t>
                      </a:r>
                      <a:endParaRPr lang="it-IT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067300" algn="l"/>
                        </a:tabLst>
                      </a:pPr>
                      <a:r>
                        <a:rPr lang="it-IT" sz="600">
                          <a:latin typeface="Verdana"/>
                          <a:ea typeface="Calibri"/>
                          <a:cs typeface="Times New Roman"/>
                        </a:rPr>
                        <a:t>1/D - INIZIALE</a:t>
                      </a:r>
                      <a:endParaRPr lang="it-IT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067300" algn="l"/>
                        </a:tabLst>
                      </a:pPr>
                      <a:r>
                        <a:rPr lang="it-IT" sz="600">
                          <a:latin typeface="Verdana"/>
                          <a:ea typeface="Calibri"/>
                          <a:cs typeface="Times New Roman"/>
                        </a:rPr>
                        <a:t>2/C – BASE</a:t>
                      </a:r>
                      <a:endParaRPr lang="it-IT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067300" algn="l"/>
                        </a:tabLst>
                      </a:pPr>
                      <a:r>
                        <a:rPr lang="it-IT" sz="600">
                          <a:latin typeface="Verdana"/>
                          <a:ea typeface="Calibri"/>
                          <a:cs typeface="Times New Roman"/>
                        </a:rPr>
                        <a:t>3/B - INTERMEDIO</a:t>
                      </a:r>
                      <a:endParaRPr lang="it-IT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067300" algn="l"/>
                        </a:tabLst>
                      </a:pPr>
                      <a:r>
                        <a:rPr lang="it-IT" sz="600">
                          <a:latin typeface="Verdana"/>
                          <a:ea typeface="Calibri"/>
                          <a:cs typeface="Times New Roman"/>
                        </a:rPr>
                        <a:t>  4/A - AVANZATO</a:t>
                      </a:r>
                      <a:endParaRPr lang="it-IT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3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 b="1" dirty="0">
                          <a:latin typeface="Verdana"/>
                          <a:ea typeface="Calibri"/>
                          <a:cs typeface="Times New Roman"/>
                        </a:rPr>
                        <a:t>Sa attivare una </a:t>
                      </a:r>
                      <a:r>
                        <a:rPr lang="it-IT" sz="1050" b="1" dirty="0" err="1">
                          <a:latin typeface="Verdana"/>
                          <a:ea typeface="Calibri"/>
                          <a:cs typeface="Times New Roman"/>
                        </a:rPr>
                        <a:t>metacognizione</a:t>
                      </a:r>
                      <a:r>
                        <a:rPr lang="it-IT" sz="1050" b="1" dirty="0">
                          <a:latin typeface="Verdana"/>
                          <a:ea typeface="Calibri"/>
                          <a:cs typeface="Times New Roman"/>
                        </a:rPr>
                        <a:t> sul proprio processo di apprendimento.</a:t>
                      </a:r>
                      <a:endParaRPr lang="it-I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Ripercorre il proprio processo di apprendimento solo se sollecitato.</a:t>
                      </a:r>
                      <a:endParaRPr lang="it-IT" sz="105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Attiva una riflessione sul proprio processo di apprendimento e ne riconosce gli scopi principali in modo autonomo.</a:t>
                      </a:r>
                      <a:endParaRPr lang="it-IT" sz="105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Ripercorre il proprio processo di apprendimento, ne riconosce gli scopi, individua le opportunità disponibili e gli errori principali.</a:t>
                      </a:r>
                      <a:endParaRPr lang="it-IT" sz="105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Sa riconoscere le diverse fasi del processo di apprendimento, individua le modalità e le azioni che lo  favoriscono; prende consapevolezza degli ostacoli all’apprendimento.</a:t>
                      </a:r>
                      <a:endParaRPr lang="it-IT" sz="105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0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latin typeface="Verdana"/>
                          <a:ea typeface="Calibri"/>
                          <a:cs typeface="Times New Roman"/>
                        </a:rPr>
                        <a:t>Sa </a:t>
                      </a:r>
                      <a:r>
                        <a:rPr lang="it-IT" sz="1050" b="1">
                          <a:latin typeface="Verdana"/>
                          <a:ea typeface="Calibri"/>
                          <a:cs typeface="Calibri"/>
                        </a:rPr>
                        <a:t>riconoscere e correggere errori. 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 Se aiutato, riconosce i propri errori.</a:t>
                      </a:r>
                      <a:endParaRPr lang="it-IT" sz="105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Riconosce in modo autonomo i propri errori.</a:t>
                      </a:r>
                      <a:endParaRPr lang="it-IT" sz="105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Sa motivare e dare spiegazioni nei confronti dei propri errori. </a:t>
                      </a:r>
                      <a:endParaRPr lang="it-IT" sz="105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Sa monitorare il proprio processo di apprendimento, modificare il proprio comportamento e esprimere soluzioni alternative.</a:t>
                      </a:r>
                      <a:endParaRPr lang="it-IT" sz="105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5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b="1">
                          <a:latin typeface="Verdana"/>
                          <a:ea typeface="Calibri"/>
                          <a:cs typeface="Times New Roman"/>
                        </a:rPr>
                        <a:t>Sa recuperare i saperi 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Con il supporto dell’insegnante utilizza conoscenze e esperienze in contesti noti. </a:t>
                      </a:r>
                      <a:endParaRPr lang="it-IT" sz="105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Utilizza conoscenze e esperienze in contesti noti</a:t>
                      </a:r>
                      <a:endParaRPr lang="it-IT" sz="105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Utilizza conoscenze e abilità per nuovi apprendimenti e li applica in diversi contesti.</a:t>
                      </a:r>
                      <a:endParaRPr lang="it-IT" sz="105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Recupera conoscenze e abilità necessarie al raggiungimento dell’obiettivo e le sa utilizzare in contesti diversi in modo efficace e creativo. </a:t>
                      </a:r>
                      <a:endParaRPr lang="it-IT" sz="105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5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 b="1">
                          <a:latin typeface="Verdana"/>
                          <a:ea typeface="Calibri"/>
                          <a:cs typeface="Times New Roman"/>
                        </a:rPr>
                        <a:t>Sa organizzare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 b="1">
                          <a:latin typeface="Verdana"/>
                          <a:ea typeface="Calibri"/>
                          <a:cs typeface="Times New Roman"/>
                        </a:rPr>
                        <a:t>il processo di  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 b="1">
                          <a:latin typeface="Verdana"/>
                          <a:ea typeface="Calibri"/>
                          <a:cs typeface="Times New Roman"/>
                        </a:rPr>
                        <a:t>apprendimento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Se guidato, organizza alcune semplici informazioni, utilizza semplici strumenti, usando anche, maggiore tempo di quello necessario.</a:t>
                      </a:r>
                      <a:endParaRPr lang="it-IT" sz="105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kern="1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Mangal"/>
                        </a:rPr>
                        <a:t>Si sforza di organizzare le informazioni e le conoscenze,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50" kern="1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Mangal"/>
                        </a:rPr>
                        <a:t>utilizzando</a:t>
                      </a:r>
                      <a:endParaRPr lang="it-IT" sz="105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 kern="1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Mangal"/>
                        </a:rPr>
                        <a:t>alcuni strumenti e  fonti nel rispetto dei tempi.</a:t>
                      </a:r>
                      <a:endParaRPr lang="it-IT" sz="105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Sa mettere in atto autonomamente sequenze per portare a termine un lavoro, rispetta i tempi di esecuzione e gestisce correttamente gli spazi.</a:t>
                      </a:r>
                      <a:endParaRPr lang="it-IT" sz="105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5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Progetta in modo personalizzato e originale il proprio percorso di apprendimento, scegliendo ed utilizzando strumenti  e varie fonti anche in funzione dei tempi disponibili, delle proprie strategie e del proprio metodo di studio e di lavoro</a:t>
                      </a:r>
                      <a:endParaRPr lang="it-IT" sz="105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550" marR="17550" marT="54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4172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7300" algn="l"/>
              </a:tabLst>
            </a:pPr>
            <a:r>
              <a:rPr kumimoji="0" lang="it-IT" sz="1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COMPETENZA TRASVERSALE: IMPARARE AD IMPARARE</a:t>
            </a:r>
            <a:endParaRPr kumimoji="0" lang="it-IT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7300" algn="l"/>
              </a:tabLst>
            </a:pPr>
            <a:endParaRPr kumimoji="0" lang="it-IT" sz="1000" b="1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243000"/>
              </p:ext>
            </p:extLst>
          </p:nvPr>
        </p:nvGraphicFramePr>
        <p:xfrm>
          <a:off x="357157" y="357168"/>
          <a:ext cx="8643998" cy="6352868"/>
        </p:xfrm>
        <a:graphic>
          <a:graphicData uri="http://schemas.openxmlformats.org/drawingml/2006/table">
            <a:tbl>
              <a:tblPr/>
              <a:tblGrid>
                <a:gridCol w="1550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8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8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Times New Roman"/>
                          <a:cs typeface="Times New Roman"/>
                        </a:rPr>
                        <a:t>Competenza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Times New Roman"/>
                          <a:cs typeface="Times New Roman"/>
                        </a:rPr>
                        <a:t>1/D - INIZIALE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Times New Roman"/>
                          <a:cs typeface="Times New Roman"/>
                        </a:rPr>
                        <a:t>2/C - BASE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Times New Roman"/>
                          <a:cs typeface="Times New Roman"/>
                        </a:rPr>
                        <a:t>3/B - INTERMEDIO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Times New Roman"/>
                          <a:cs typeface="Times New Roman"/>
                        </a:rPr>
                        <a:t>  4/A - AVANZATO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8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Acquisisce informazioni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Verdana"/>
                          <a:ea typeface="Times New Roman"/>
                          <a:cs typeface="Times New Roman"/>
                        </a:rPr>
                        <a:t>Ascolta</a:t>
                      </a:r>
                      <a:r>
                        <a:rPr lang="it-IT" sz="1400" baseline="0">
                          <a:latin typeface="Verdana"/>
                          <a:ea typeface="Times New Roman"/>
                          <a:cs typeface="Times New Roman"/>
                        </a:rPr>
                        <a:t> e</a:t>
                      </a:r>
                      <a:r>
                        <a:rPr lang="it-IT" sz="140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400" dirty="0">
                          <a:latin typeface="Verdana"/>
                          <a:ea typeface="Times New Roman"/>
                          <a:cs typeface="Times New Roman"/>
                        </a:rPr>
                        <a:t>registra in modo parziale le informazioni.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Verdana"/>
                          <a:ea typeface="Times New Roman"/>
                          <a:cs typeface="Times New Roman"/>
                        </a:rPr>
                        <a:t>Ascolta, studia, prende appunti e acquisisce informazioni.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Verdana"/>
                          <a:ea typeface="Times New Roman"/>
                          <a:cs typeface="Times New Roman"/>
                        </a:rPr>
                        <a:t>Acquisisce informazioni e le organizza in funzione dell’esposizione scritta e/o orale.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Verdana"/>
                          <a:ea typeface="Times New Roman"/>
                          <a:cs typeface="Times New Roman"/>
                        </a:rPr>
                        <a:t>Espone in modo adeguato e corretto le informazioni usando proprietà di linguaggio.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Sistematizza le informazioni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Ordina, con la guida dell’adulto, le informazioni.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Ordina le informazione selezionandole  con criteri di utilità in funzione della comunicazione.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Ordina le informazioni individuando nessi e collegamenti per approfondire la comunicazione.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Sistematizza le informazioni per cogliere i nuclei fondanti e la gerarchia dei concetti con cui elaborare sintesi significative.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23925" algn="l"/>
                        </a:tabLs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Interpreta informazioni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Coglie se aiutato dall’adulto il significato implicito dell’informazione.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Coglie in modo autonomo il significato implicito dell’informazione.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Approfondisce i significati polisemici e impliciti dell’informazione con cui arricchisce il messaggio di base.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Interpreta ed elabora le informazioni per trasferire in modo adeguato il messaggio in contesti diversi.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572304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7300" algn="l"/>
              </a:tabLst>
            </a:pPr>
            <a:r>
              <a:rPr kumimoji="0" lang="it-IT" sz="1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COMPETENZA TRASVERSALE:ACQUISIRE E INTERPRETARE L</a:t>
            </a:r>
            <a:r>
              <a:rPr kumimoji="0" lang="it-IT" sz="1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it-IT" sz="1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INFORMAZIONE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195491"/>
              </p:ext>
            </p:extLst>
          </p:nvPr>
        </p:nvGraphicFramePr>
        <p:xfrm>
          <a:off x="285720" y="428604"/>
          <a:ext cx="8643998" cy="6215106"/>
        </p:xfrm>
        <a:graphic>
          <a:graphicData uri="http://schemas.openxmlformats.org/drawingml/2006/table">
            <a:tbl>
              <a:tblPr/>
              <a:tblGrid>
                <a:gridCol w="164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0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93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5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000" dirty="0">
                        <a:latin typeface="Calibri"/>
                        <a:ea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b="1">
                          <a:latin typeface="Calibri"/>
                          <a:ea typeface="Calibri"/>
                          <a:cs typeface="Times New Roman"/>
                        </a:rPr>
                        <a:t>1D/INIZIALE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b="1">
                          <a:latin typeface="Calibri"/>
                          <a:ea typeface="Calibri"/>
                          <a:cs typeface="Times New Roman"/>
                        </a:rPr>
                        <a:t>2C/BASE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b="1">
                          <a:latin typeface="Calibri"/>
                          <a:ea typeface="Calibri"/>
                          <a:cs typeface="Times New Roman"/>
                        </a:rPr>
                        <a:t>3/B INTERMEDIO 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000" b="1">
                          <a:latin typeface="Calibri"/>
                          <a:ea typeface="Calibri"/>
                          <a:cs typeface="Times New Roman"/>
                        </a:rPr>
                        <a:t>4/A  AVANZATO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3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>
                          <a:latin typeface="Verdana"/>
                          <a:ea typeface="Calibri"/>
                          <a:cs typeface="Times New Roman"/>
                        </a:rPr>
                        <a:t>Sa immaginare e progettare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Verdana"/>
                          <a:ea typeface="Calibri"/>
                          <a:cs typeface="Times New Roman"/>
                        </a:rPr>
                        <a:t>Intuisce, se guidato, alcuni problemi da affrontare.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Verdana"/>
                          <a:ea typeface="Calibri"/>
                          <a:cs typeface="Times New Roman"/>
                        </a:rPr>
                        <a:t>Pensa a qualche soluzione di  alcuni problemi attuali  visti in una prospettiva futura 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Verdana"/>
                          <a:ea typeface="Calibri"/>
                          <a:cs typeface="Times New Roman"/>
                        </a:rPr>
                        <a:t>Condivide con altri interpretazioni molteplici di cambiamento e innovazione.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Verdana"/>
                          <a:ea typeface="Calibri"/>
                          <a:cs typeface="Times New Roman"/>
                        </a:rPr>
                        <a:t>Progetta con altri una soluzione innovativa in un’ottica di miglioramento per il bene comune. 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82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Ha capacità di iniziative personali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Ha bisogno di aiuto per attivarsi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Si attiva in modo autonomo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Conosce il valore della partecipazione alla vita sociale e democratica.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Agisce per migliorare l’esistente a favore di tutti.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Individua responsabilmenteil proprio ruolo.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Se guidato, rispetta il proprio ”ruolo”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Svolge il ruolo che gli è stato assegnato. 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Svolge il ruolo assegnato in modo corretto.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Svolge il “ruolo” che gli è stato assegnato in maniera responsabile, fornendo particolari contributi originali.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79" marR="35379" marT="57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142852"/>
            <a:ext cx="74959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7300" algn="l"/>
              </a:tabLst>
            </a:pPr>
            <a:r>
              <a:rPr kumimoji="0" lang="it-IT" sz="1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COMPETENZA TRASVERSALE:SPIRITO </a:t>
            </a:r>
            <a:r>
              <a:rPr kumimoji="0" lang="it-IT" sz="1000" b="1" i="0" u="none" strike="noStrike" cap="none" normalizeH="0" baseline="0" dirty="0" err="1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it-IT" sz="1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INIZIATIVA E IMPRENDITORIALIT</a:t>
            </a:r>
            <a:r>
              <a:rPr kumimoji="0" lang="it-IT" sz="1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endParaRPr kumimoji="0" lang="it-IT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7300" algn="l"/>
              </a:tabLst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919694"/>
              </p:ext>
            </p:extLst>
          </p:nvPr>
        </p:nvGraphicFramePr>
        <p:xfrm>
          <a:off x="214284" y="428604"/>
          <a:ext cx="8572561" cy="5383330"/>
        </p:xfrm>
        <a:graphic>
          <a:graphicData uri="http://schemas.openxmlformats.org/drawingml/2006/table">
            <a:tbl>
              <a:tblPr/>
              <a:tblGrid>
                <a:gridCol w="1592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1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6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9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3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 dirty="0">
                          <a:latin typeface="Verdana"/>
                          <a:ea typeface="Calibri"/>
                          <a:cs typeface="Times New Roman"/>
                        </a:rPr>
                        <a:t>Competenza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9" marR="21529" marT="67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Verdana"/>
                          <a:ea typeface="Calibri"/>
                          <a:cs typeface="Times New Roman"/>
                        </a:rPr>
                        <a:t>1/D - INIZIALE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9" marR="21529" marT="67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Verdana"/>
                          <a:ea typeface="Calibri"/>
                          <a:cs typeface="Times New Roman"/>
                        </a:rPr>
                        <a:t>2/C - BASE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9" marR="21529" marT="67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Verdana"/>
                          <a:ea typeface="Calibri"/>
                          <a:cs typeface="Times New Roman"/>
                        </a:rPr>
                        <a:t>3/B - INTERMEDIO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9" marR="21529" marT="67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Verdana"/>
                          <a:ea typeface="Calibri"/>
                          <a:cs typeface="Times New Roman"/>
                        </a:rPr>
                        <a:t>  4/A - AVANZATO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9" marR="21529" marT="67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8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Sa pianificare l’iter progettuale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808" marR="27808" marT="4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Se guidato, sa individuare un semplice iter progettuale. 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808" marR="27808" marT="4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Sa individuare l’iter progettuale (vincoli, risorse, definizione ruoli e compiti, scansione delle azioni).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808" marR="27808" marT="4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Sa individuare l’iter progettuale (vincoli, risorse, definizione ruoli e compiti, scansione delle azioni) e propone qualche iniziativa personale.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808" marR="27808" marT="4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Sa individuare l’iter progettuale (vincoli, risorse, definizione ruoli e compiti, scansione delle azioni) e propone originali iniziative.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Verdana"/>
                        </a:rPr>
                        <a:t>elaborate in gruppo. 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808" marR="27808" marT="44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Sa fare delle scelte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9" marR="21529" marT="67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È in grado di operare scelte se guidato. 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9" marR="21529" marT="67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È in grado di operare scelte in modo autonomo 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9" marR="21529" marT="67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Utilizza criteri stabiliti per operare delle scelte. 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9" marR="21529" marT="67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Individua e utilizza criteri consapevoli per operare scelte. 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9" marR="21529" marT="67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3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Sa realizzare progetti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9" marR="21529" marT="67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Realizza, sia pure frammentariamente, un progetto.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9" marR="21529" marT="67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Realizza in modo autonomo un progetto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9" marR="21529" marT="67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Realizza un progetto riuscendo a coinvolgere i destinatari.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9" marR="21529" marT="67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Verdana"/>
                          <a:ea typeface="Calibri"/>
                          <a:cs typeface="Times New Roman"/>
                        </a:rPr>
                        <a:t>Realizza un progetto con i destinatari e assume la consapevolezza dei punti forti e dei punti deboli in funzione di un miglioramento.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529" marR="21529" marT="67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7300" algn="l"/>
              </a:tabLst>
            </a:pPr>
            <a:r>
              <a:rPr kumimoji="0" lang="it-IT" sz="1000" b="1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COMPETENZA TRASVERSALE: PROGETTARE</a:t>
            </a: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040378"/>
              </p:ext>
            </p:extLst>
          </p:nvPr>
        </p:nvGraphicFramePr>
        <p:xfrm>
          <a:off x="214282" y="571480"/>
          <a:ext cx="8715436" cy="6143667"/>
        </p:xfrm>
        <a:graphic>
          <a:graphicData uri="http://schemas.openxmlformats.org/drawingml/2006/table">
            <a:tbl>
              <a:tblPr/>
              <a:tblGrid>
                <a:gridCol w="2194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06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0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400" b="1" dirty="0">
                          <a:latin typeface="Verdana"/>
                          <a:ea typeface="Calibri"/>
                          <a:cs typeface="Times New Roman"/>
                        </a:rPr>
                        <a:t>Competenza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400" dirty="0">
                          <a:latin typeface="Verdana"/>
                          <a:ea typeface="Calibri"/>
                          <a:cs typeface="Times New Roman"/>
                        </a:rPr>
                        <a:t>1D/INIZIALE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400" dirty="0">
                          <a:latin typeface="Verdana"/>
                          <a:ea typeface="Calibri"/>
                          <a:cs typeface="Times New Roman"/>
                        </a:rPr>
                        <a:t>2C/BASE 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400">
                          <a:latin typeface="Verdana"/>
                          <a:ea typeface="Calibri"/>
                          <a:cs typeface="Times New Roman"/>
                        </a:rPr>
                        <a:t>3/B INTERMEDIO 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400">
                          <a:latin typeface="Verdana"/>
                          <a:ea typeface="Calibri"/>
                          <a:cs typeface="Times New Roman"/>
                        </a:rPr>
                        <a:t>4/A  AVANZATO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9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+mn-lt"/>
                          <a:ea typeface="Calibri"/>
                          <a:cs typeface="Times New Roman"/>
                        </a:rPr>
                        <a:t>Lavora in modo autonomo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Calibri"/>
                          <a:cs typeface="Times New Roman"/>
                        </a:rPr>
                        <a:t>Se sollecitato,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Calibri"/>
                          <a:cs typeface="Times New Roman"/>
                        </a:rPr>
                        <a:t>si applica ma ha bisogno di tempo supplementare per il completamento del lavoro assegnato. </a:t>
                      </a: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Calibri"/>
                          <a:cs typeface="Times New Roman"/>
                        </a:rPr>
                        <a:t>Esegue il lavoro assegnato in modo autonomo ma non sempre consapevole. </a:t>
                      </a: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Calibri"/>
                          <a:cs typeface="Times New Roman"/>
                        </a:rPr>
                        <a:t>Esegue il lavoro assegnato in modo autonomo consapevole e adeguato.</a:t>
                      </a: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+mn-lt"/>
                          <a:ea typeface="Calibri"/>
                          <a:cs typeface="Times New Roman"/>
                        </a:rPr>
                        <a:t>Esegue il lavoro assegnato in modo autonomo, consapevole e adeguato ed applica la meta cognizione  per trasferire conoscenze e abilità in nuovi contesti.</a:t>
                      </a: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8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+mn-lt"/>
                          <a:ea typeface="Times New Roman"/>
                          <a:cs typeface="Arial"/>
                        </a:rPr>
                        <a:t>Lavora in modo responsabile </a:t>
                      </a:r>
                      <a:endParaRPr lang="it-IT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Times New Roman"/>
                          <a:cs typeface="Arial"/>
                        </a:rPr>
                        <a:t>Assume solo in parte la responsabilità del proprio ruolo.</a:t>
                      </a:r>
                      <a:endParaRPr lang="it-I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+mn-lt"/>
                          <a:ea typeface="Times New Roman"/>
                          <a:cs typeface="Arial"/>
                        </a:rPr>
                        <a:t>Assume la responsabilità del proprio ruolo.</a:t>
                      </a:r>
                      <a:endParaRPr lang="it-IT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Times New Roman"/>
                          <a:cs typeface="Arial"/>
                        </a:rPr>
                        <a:t>È consapevole della responsabilità del proprio ruolo. </a:t>
                      </a:r>
                      <a:endParaRPr lang="it-I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Times New Roman"/>
                          <a:cs typeface="Arial"/>
                        </a:rPr>
                        <a:t>Interpreta in modo costruttivo la responsabilità del proprio ruolo in un’ottica di servizio.</a:t>
                      </a:r>
                      <a:endParaRPr lang="it-IT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5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+mn-lt"/>
                          <a:ea typeface="Calibri"/>
                          <a:cs typeface="Times New Roman"/>
                        </a:rPr>
                        <a:t>Sa gestire le opportunità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+mn-lt"/>
                          <a:ea typeface="Calibri"/>
                          <a:cs typeface="Times New Roman"/>
                        </a:rPr>
                        <a:t>del lavoro 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Calibri"/>
                          <a:cs typeface="Times New Roman"/>
                        </a:rPr>
                        <a:t>Coglie, se sostenuto, le possibilità presenti nel compito affidato. </a:t>
                      </a: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Calibri"/>
                          <a:cs typeface="Times New Roman"/>
                        </a:rPr>
                        <a:t>Coglie in modo autonomo le possibilità presenti nel compito affidato.</a:t>
                      </a: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Calibri"/>
                          <a:cs typeface="Times New Roman"/>
                        </a:rPr>
                        <a:t>Sviluppa le potenzialità offerte dal compito affidato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Calibri"/>
                          <a:cs typeface="Times New Roman"/>
                        </a:rPr>
                        <a:t>trasferendole in altri contesti. </a:t>
                      </a: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Calibri"/>
                          <a:cs typeface="Times New Roman"/>
                        </a:rPr>
                        <a:t>È consapevole delle potenzialità del compito affidato e gestisce conoscenze e abilità per trasferirle in altri compiti e situazioni. </a:t>
                      </a:r>
                    </a:p>
                  </a:txBody>
                  <a:tcPr marL="34653" marR="34653" marT="55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000232" y="285728"/>
            <a:ext cx="5650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7300" algn="l"/>
              </a:tabLst>
            </a:pPr>
            <a:r>
              <a:rPr kumimoji="0" lang="it-IT" sz="1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COMPETENZA TRASVERSALE:AGIRE IN MODO AUTONOMO E RESPONSABILE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077130"/>
              </p:ext>
            </p:extLst>
          </p:nvPr>
        </p:nvGraphicFramePr>
        <p:xfrm>
          <a:off x="357158" y="500041"/>
          <a:ext cx="8572559" cy="6143668"/>
        </p:xfrm>
        <a:graphic>
          <a:graphicData uri="http://schemas.openxmlformats.org/drawingml/2006/table">
            <a:tbl>
              <a:tblPr/>
              <a:tblGrid>
                <a:gridCol w="1440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76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 dirty="0">
                          <a:latin typeface="Verdana"/>
                          <a:ea typeface="Calibri"/>
                          <a:cs typeface="Times New Roman"/>
                        </a:rPr>
                        <a:t>Competenza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 dirty="0">
                          <a:latin typeface="Verdana"/>
                          <a:ea typeface="Calibri"/>
                          <a:cs typeface="Times New Roman"/>
                        </a:rPr>
                        <a:t>1/D - INIZIALE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 dirty="0">
                          <a:latin typeface="Verdana"/>
                          <a:ea typeface="Calibri"/>
                          <a:cs typeface="Times New Roman"/>
                        </a:rPr>
                        <a:t>2/C - BASE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>
                          <a:latin typeface="Verdana"/>
                          <a:ea typeface="Calibri"/>
                          <a:cs typeface="Times New Roman"/>
                        </a:rPr>
                        <a:t>3/B - INTERMEDIO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>
                          <a:latin typeface="Verdana"/>
                          <a:ea typeface="Calibri"/>
                          <a:cs typeface="Times New Roman"/>
                        </a:rPr>
                        <a:t>  4/A - AVANZATO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9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>
                          <a:latin typeface="Verdana"/>
                          <a:ea typeface="Calibri"/>
                          <a:cs typeface="Times New Roman"/>
                        </a:rPr>
                        <a:t>Percepisce la presenza di un problema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Verdana"/>
                          <a:ea typeface="Calibri"/>
                          <a:cs typeface="Times New Roman"/>
                        </a:rPr>
                        <a:t>Intuisce le difficoltà di comprensione e studio.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latin typeface="Verdana"/>
                          <a:ea typeface="Calibri"/>
                          <a:cs typeface="Times New Roman"/>
                        </a:rPr>
                        <a:t>Comunica le difficoltà di comprensione e studio.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latin typeface="Verdana"/>
                          <a:ea typeface="Calibri"/>
                          <a:cs typeface="Times New Roman"/>
                        </a:rPr>
                        <a:t>Espone in modo dettagliato le difficoltà che incontra nell’apprendimento e  le collega a lacune precedenti.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Verdana"/>
                          <a:ea typeface="Calibri"/>
                          <a:cs typeface="Times New Roman"/>
                        </a:rPr>
                        <a:t>Argomenta in modo appropriato le difficoltà che incontra nel processo di apprendimento e pone in modo adeguato domande per attivare una relazione di aiuto.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>
                          <a:latin typeface="Verdana"/>
                          <a:ea typeface="Calibri"/>
                          <a:cs typeface="Times New Roman"/>
                        </a:rPr>
                        <a:t>Riflette su un problema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Verdana"/>
                          <a:ea typeface="Calibri"/>
                          <a:cs typeface="Times New Roman"/>
                        </a:rPr>
                        <a:t>Analizza, se aiutato, le cause del problema di apprendimento.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latin typeface="Verdana"/>
                          <a:ea typeface="Calibri"/>
                          <a:cs typeface="Times New Roman"/>
                        </a:rPr>
                        <a:t>Analizza in modo autonomo le cause che ostacolano l’apprendimento. 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latin typeface="Verdana"/>
                          <a:ea typeface="Calibri"/>
                          <a:cs typeface="Times New Roman"/>
                        </a:rPr>
                        <a:t>Individua con adeguatezza le proprie lacune e ricerca le cause legandole alla sfera cognitiva ed affettiva.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latin typeface="Verdana"/>
                          <a:ea typeface="Calibri"/>
                          <a:cs typeface="Times New Roman"/>
                        </a:rPr>
                        <a:t>Attiva un monitoraggio sulla propria preparazione di base e argomenta gli ostacoli affettivi e cognitivi che ostacolano la propria crescita culturale.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9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b="1">
                          <a:latin typeface="Verdana"/>
                          <a:ea typeface="Calibri"/>
                          <a:cs typeface="Times New Roman"/>
                        </a:rPr>
                        <a:t>Risolve un problema 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Verdana"/>
                          <a:ea typeface="Calibri"/>
                          <a:cs typeface="Times New Roman"/>
                        </a:rPr>
                        <a:t>Individua, con l’aiuto del docente e dei compagni, strategie di miglioramento di apprendimento scolastico.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Verdana"/>
                          <a:ea typeface="Calibri"/>
                          <a:cs typeface="Times New Roman"/>
                        </a:rPr>
                        <a:t>Individua in modo autonomo strategie di miglioramento scolastico.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>
                          <a:latin typeface="Verdana"/>
                          <a:ea typeface="Calibri"/>
                          <a:cs typeface="Times New Roman"/>
                        </a:rPr>
                        <a:t>Raccoglie dati, formula ipotesi e utilizza strumenti adeguati alle sue capacità per migliorare le prestazioni in ambito scolastico (internet, Youtube, riviste…)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67300" algn="l"/>
                        </a:tabLst>
                      </a:pPr>
                      <a:r>
                        <a:rPr lang="it-IT" sz="1200" dirty="0">
                          <a:latin typeface="Verdana"/>
                          <a:ea typeface="Calibri"/>
                          <a:cs typeface="Times New Roman"/>
                        </a:rPr>
                        <a:t>Analizza varie tipologie di studio utilizzando contenuti e metodi delle diverse discipline e sceglie quelle legate alla sua personalità ponderandone l’efficacia di studio.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277" marR="21277" marT="664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285852" y="214290"/>
            <a:ext cx="65990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7300" algn="l"/>
              </a:tabLst>
            </a:pPr>
            <a:r>
              <a:rPr kumimoji="0" lang="it-IT" sz="10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COMPETENZA TRASVERSALE: RISOLVERE PROBLEMI</a:t>
            </a:r>
            <a:endParaRPr kumimoji="0" lang="it-IT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7300" algn="l"/>
              </a:tabLst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3431</Words>
  <Application>Microsoft Office PowerPoint</Application>
  <PresentationFormat>Presentazione su schermo (4:3)</PresentationFormat>
  <Paragraphs>402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</vt:lpstr>
      <vt:lpstr>Times New Roman</vt:lpstr>
      <vt:lpstr>Verdana</vt:lpstr>
      <vt:lpstr>Tema di Office</vt:lpstr>
      <vt:lpstr>Competenze trasversali </vt:lpstr>
      <vt:lpstr>Laboratorio sulle Competenze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sulle Competenze</dc:title>
  <dc:creator>Utente</dc:creator>
  <cp:lastModifiedBy>Laura Petracci</cp:lastModifiedBy>
  <cp:revision>21</cp:revision>
  <dcterms:created xsi:type="dcterms:W3CDTF">2016-03-25T15:14:40Z</dcterms:created>
  <dcterms:modified xsi:type="dcterms:W3CDTF">2022-12-01T08:43:44Z</dcterms:modified>
</cp:coreProperties>
</file>